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49" d="100"/>
          <a:sy n="149" d="100"/>
        </p:scale>
        <p:origin x="5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3595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564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3344" y="1650206"/>
            <a:ext cx="8057285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40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Microservices Design Principles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543344" y="2564606"/>
            <a:ext cx="805728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Building Scalable and Resilient Distributed Systems</a:t>
            </a:r>
            <a:endParaRPr lang="en-US" sz="2025" dirty="0"/>
          </a:p>
        </p:txBody>
      </p:sp>
      <p:sp>
        <p:nvSpPr>
          <p:cNvPr id="5" name="Text 2"/>
          <p:cNvSpPr/>
          <p:nvPr/>
        </p:nvSpPr>
        <p:spPr>
          <a:xfrm>
            <a:off x="3356112" y="3260832"/>
            <a:ext cx="2431756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FFFFFF">
                    <a:alpha val="8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Presented by Ghulam Shabbir</a:t>
            </a:r>
            <a:endParaRPr lang="en-US" sz="13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7715250" y="3714750"/>
            <a:ext cx="1071563" cy="107156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45005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1E88E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Introduction to Microservices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950119"/>
            <a:ext cx="4143375" cy="792956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5" name="Shape 2"/>
          <p:cNvSpPr/>
          <p:nvPr/>
        </p:nvSpPr>
        <p:spPr>
          <a:xfrm>
            <a:off x="285750" y="950119"/>
            <a:ext cx="28575" cy="792956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6" name="Text 3"/>
          <p:cNvSpPr/>
          <p:nvPr/>
        </p:nvSpPr>
        <p:spPr>
          <a:xfrm>
            <a:off x="392906" y="1066205"/>
            <a:ext cx="170534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Microservices architecture</a:t>
            </a:r>
            <a:endParaRPr lang="en-US" sz="942" dirty="0"/>
          </a:p>
        </p:txBody>
      </p:sp>
      <p:sp>
        <p:nvSpPr>
          <p:cNvPr id="7" name="Text 4"/>
          <p:cNvSpPr/>
          <p:nvPr/>
        </p:nvSpPr>
        <p:spPr>
          <a:xfrm>
            <a:off x="2098253" y="1066205"/>
            <a:ext cx="177837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is an approach to developing </a:t>
            </a:r>
            <a:endParaRPr lang="en-US" sz="942" dirty="0"/>
          </a:p>
        </p:txBody>
      </p:sp>
      <p:sp>
        <p:nvSpPr>
          <p:cNvPr id="8" name="Text 5"/>
          <p:cNvSpPr/>
          <p:nvPr/>
        </p:nvSpPr>
        <p:spPr>
          <a:xfrm>
            <a:off x="392906" y="1259086"/>
            <a:ext cx="333674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software applications as a suite of small, independently </a:t>
            </a:r>
            <a:endParaRPr lang="en-US" sz="942" dirty="0"/>
          </a:p>
        </p:txBody>
      </p:sp>
      <p:sp>
        <p:nvSpPr>
          <p:cNvPr id="9" name="Text 6"/>
          <p:cNvSpPr/>
          <p:nvPr/>
        </p:nvSpPr>
        <p:spPr>
          <a:xfrm>
            <a:off x="392906" y="1451967"/>
            <a:ext cx="372030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deployable services that communicate over well-defined APIs. </a:t>
            </a:r>
            <a:endParaRPr lang="en-US" sz="942" dirty="0"/>
          </a:p>
        </p:txBody>
      </p:sp>
      <p:sp>
        <p:nvSpPr>
          <p:cNvPr id="10" name="Text 7"/>
          <p:cNvSpPr/>
          <p:nvPr/>
        </p:nvSpPr>
        <p:spPr>
          <a:xfrm>
            <a:off x="285750" y="1921669"/>
            <a:ext cx="414337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Characteristics</a:t>
            </a:r>
            <a:endParaRPr lang="en-US" sz="1238" dirty="0"/>
          </a:p>
        </p:txBody>
      </p:sp>
      <p:sp>
        <p:nvSpPr>
          <p:cNvPr id="11" name="Text 8"/>
          <p:cNvSpPr/>
          <p:nvPr/>
        </p:nvSpPr>
        <p:spPr>
          <a:xfrm>
            <a:off x="285750" y="2243138"/>
            <a:ext cx="4143375" cy="171450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Independently deployable services</a:t>
            </a:r>
            <a:endParaRPr lang="en-US" sz="837" dirty="0"/>
          </a:p>
        </p:txBody>
      </p:sp>
      <p:sp>
        <p:nvSpPr>
          <p:cNvPr id="12" name="Text 9"/>
          <p:cNvSpPr/>
          <p:nvPr/>
        </p:nvSpPr>
        <p:spPr>
          <a:xfrm>
            <a:off x="285750" y="2471738"/>
            <a:ext cx="4143375" cy="171450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Business capability focused</a:t>
            </a:r>
            <a:endParaRPr lang="en-US" sz="837" dirty="0"/>
          </a:p>
        </p:txBody>
      </p:sp>
      <p:sp>
        <p:nvSpPr>
          <p:cNvPr id="13" name="Text 10"/>
          <p:cNvSpPr/>
          <p:nvPr/>
        </p:nvSpPr>
        <p:spPr>
          <a:xfrm>
            <a:off x="285750" y="2700338"/>
            <a:ext cx="4143375" cy="171450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Decentralized governance</a:t>
            </a:r>
            <a:endParaRPr lang="en-US" sz="837" dirty="0"/>
          </a:p>
        </p:txBody>
      </p:sp>
      <p:sp>
        <p:nvSpPr>
          <p:cNvPr id="14" name="Text 11"/>
          <p:cNvSpPr/>
          <p:nvPr/>
        </p:nvSpPr>
        <p:spPr>
          <a:xfrm>
            <a:off x="285750" y="2928938"/>
            <a:ext cx="4143375" cy="171450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Failure isolation and resilience</a:t>
            </a:r>
            <a:endParaRPr lang="en-US" sz="837" dirty="0"/>
          </a:p>
        </p:txBody>
      </p:sp>
      <p:sp>
        <p:nvSpPr>
          <p:cNvPr id="15" name="Text 12"/>
          <p:cNvSpPr/>
          <p:nvPr/>
        </p:nvSpPr>
        <p:spPr>
          <a:xfrm>
            <a:off x="285750" y="3157538"/>
            <a:ext cx="4143375" cy="171450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Technology diversity</a:t>
            </a:r>
            <a:endParaRPr lang="en-US" sz="837" dirty="0"/>
          </a:p>
        </p:txBody>
      </p:sp>
      <p:sp>
        <p:nvSpPr>
          <p:cNvPr id="16" name="Text 13"/>
          <p:cNvSpPr/>
          <p:nvPr/>
        </p:nvSpPr>
        <p:spPr>
          <a:xfrm>
            <a:off x="285750" y="3471863"/>
            <a:ext cx="414337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Primary Benefits</a:t>
            </a:r>
            <a:endParaRPr lang="en-US" sz="1238" dirty="0"/>
          </a:p>
        </p:txBody>
      </p:sp>
      <p:sp>
        <p:nvSpPr>
          <p:cNvPr id="17" name="Text 14"/>
          <p:cNvSpPr/>
          <p:nvPr/>
        </p:nvSpPr>
        <p:spPr>
          <a:xfrm>
            <a:off x="285750" y="3793331"/>
            <a:ext cx="4143375" cy="171450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Enhanced scalability and performance</a:t>
            </a:r>
            <a:endParaRPr lang="en-US" sz="837" dirty="0"/>
          </a:p>
        </p:txBody>
      </p:sp>
      <p:sp>
        <p:nvSpPr>
          <p:cNvPr id="18" name="Text 15"/>
          <p:cNvSpPr/>
          <p:nvPr/>
        </p:nvSpPr>
        <p:spPr>
          <a:xfrm>
            <a:off x="285750" y="4021931"/>
            <a:ext cx="4143375" cy="171450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Faster development cycles</a:t>
            </a:r>
            <a:endParaRPr lang="en-US" sz="837" dirty="0"/>
          </a:p>
        </p:txBody>
      </p:sp>
      <p:sp>
        <p:nvSpPr>
          <p:cNvPr id="19" name="Text 16"/>
          <p:cNvSpPr/>
          <p:nvPr/>
        </p:nvSpPr>
        <p:spPr>
          <a:xfrm>
            <a:off x="285750" y="4250531"/>
            <a:ext cx="4143375" cy="171450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Improved fault tolerance</a:t>
            </a:r>
            <a:endParaRPr lang="en-US" sz="837" dirty="0"/>
          </a:p>
        </p:txBody>
      </p:sp>
      <p:sp>
        <p:nvSpPr>
          <p:cNvPr id="20" name="Text 17"/>
          <p:cNvSpPr/>
          <p:nvPr/>
        </p:nvSpPr>
        <p:spPr>
          <a:xfrm>
            <a:off x="285750" y="4479131"/>
            <a:ext cx="4143375" cy="171450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Technology flexibility</a:t>
            </a:r>
            <a:endParaRPr lang="en-US" sz="837" dirty="0"/>
          </a:p>
        </p:txBody>
      </p:sp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063" y="950119"/>
            <a:ext cx="3429000" cy="2286000"/>
          </a:xfrm>
          <a:prstGeom prst="rect">
            <a:avLst/>
          </a:prstGeom>
        </p:spPr>
      </p:pic>
      <p:sp>
        <p:nvSpPr>
          <p:cNvPr id="22" name="Text 18"/>
          <p:cNvSpPr/>
          <p:nvPr/>
        </p:nvSpPr>
        <p:spPr>
          <a:xfrm>
            <a:off x="5575948" y="3307556"/>
            <a:ext cx="242122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5757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Microservices architecture showing service interactions</a:t>
            </a:r>
            <a:endParaRPr lang="en-US" sz="732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006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1E88E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Core Design Principles - Part 1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85825"/>
            <a:ext cx="4143375" cy="1278731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5" name="Shape 2"/>
          <p:cNvSpPr/>
          <p:nvPr/>
        </p:nvSpPr>
        <p:spPr>
          <a:xfrm>
            <a:off x="285750" y="885825"/>
            <a:ext cx="28575" cy="1278731"/>
          </a:xfrm>
          <a:prstGeom prst="rect">
            <a:avLst/>
          </a:prstGeom>
          <a:solidFill>
            <a:srgbClr val="1E88E5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1132284"/>
            <a:ext cx="142875" cy="1428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2938" y="1085850"/>
            <a:ext cx="260515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Autonomy / Independent Services </a:t>
            </a:r>
            <a:endParaRPr lang="en-US" sz="1238" dirty="0"/>
          </a:p>
        </p:txBody>
      </p:sp>
      <p:sp>
        <p:nvSpPr>
          <p:cNvPr id="8" name="Text 4"/>
          <p:cNvSpPr/>
          <p:nvPr/>
        </p:nvSpPr>
        <p:spPr>
          <a:xfrm>
            <a:off x="428625" y="1393031"/>
            <a:ext cx="385762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Each microservice operates independently with its own lifecycle, deployment schedule, and technology stack. Services can be developed, tested, and deployed without coordination with other teams. </a:t>
            </a:r>
            <a:endParaRPr lang="en-US" sz="837" dirty="0"/>
          </a:p>
        </p:txBody>
      </p:sp>
      <p:sp>
        <p:nvSpPr>
          <p:cNvPr id="9" name="Shape 5"/>
          <p:cNvSpPr/>
          <p:nvPr/>
        </p:nvSpPr>
        <p:spPr>
          <a:xfrm>
            <a:off x="285750" y="2228850"/>
            <a:ext cx="4143375" cy="1107281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10" name="Shape 6"/>
          <p:cNvSpPr/>
          <p:nvPr/>
        </p:nvSpPr>
        <p:spPr>
          <a:xfrm>
            <a:off x="285750" y="2228850"/>
            <a:ext cx="28575" cy="1107281"/>
          </a:xfrm>
          <a:prstGeom prst="rect">
            <a:avLst/>
          </a:prstGeom>
          <a:solidFill>
            <a:srgbClr val="1E88E5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2418159"/>
            <a:ext cx="142875" cy="14287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42938" y="2371725"/>
            <a:ext cx="229113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Single Responsibility Principle </a:t>
            </a:r>
            <a:endParaRPr lang="en-US" sz="1238" dirty="0"/>
          </a:p>
        </p:txBody>
      </p:sp>
      <p:sp>
        <p:nvSpPr>
          <p:cNvPr id="13" name="Text 8"/>
          <p:cNvSpPr/>
          <p:nvPr/>
        </p:nvSpPr>
        <p:spPr>
          <a:xfrm>
            <a:off x="428625" y="2678906"/>
            <a:ext cx="385762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Each service should focus on a single business capability or domain. This ensures services remain small, focused, and easier to understand and maintain. </a:t>
            </a:r>
            <a:endParaRPr lang="en-US" sz="837" dirty="0"/>
          </a:p>
        </p:txBody>
      </p:sp>
      <p:sp>
        <p:nvSpPr>
          <p:cNvPr id="14" name="Shape 9"/>
          <p:cNvSpPr/>
          <p:nvPr/>
        </p:nvSpPr>
        <p:spPr>
          <a:xfrm>
            <a:off x="285750" y="3514725"/>
            <a:ext cx="4143375" cy="1107281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15" name="Shape 10"/>
          <p:cNvSpPr/>
          <p:nvPr/>
        </p:nvSpPr>
        <p:spPr>
          <a:xfrm>
            <a:off x="285750" y="3514725"/>
            <a:ext cx="28575" cy="1107281"/>
          </a:xfrm>
          <a:prstGeom prst="rect">
            <a:avLst/>
          </a:prstGeom>
          <a:solidFill>
            <a:srgbClr val="1E88E5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25" y="3704034"/>
            <a:ext cx="178594" cy="14287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78656" y="3657600"/>
            <a:ext cx="117369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Loose Coupling </a:t>
            </a:r>
            <a:endParaRPr lang="en-US" sz="1238" dirty="0"/>
          </a:p>
        </p:txBody>
      </p:sp>
      <p:sp>
        <p:nvSpPr>
          <p:cNvPr id="18" name="Text 12"/>
          <p:cNvSpPr/>
          <p:nvPr/>
        </p:nvSpPr>
        <p:spPr>
          <a:xfrm>
            <a:off x="428625" y="3964781"/>
            <a:ext cx="385762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Services should minimize dependencies on each other. Changes to one service should not require changes to other services, promoting flexibility and reducing system complexity. </a:t>
            </a:r>
            <a:endParaRPr lang="en-US" sz="837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1157" y="844535"/>
            <a:ext cx="4386829" cy="3290122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5521487" y="4425754"/>
            <a:ext cx="282426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5757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Basic principles of microservices architecture application design</a:t>
            </a:r>
            <a:endParaRPr lang="en-US" sz="732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1E88E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Core Design Principles - Part 2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942975"/>
            <a:ext cx="4143375" cy="1107281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5" name="Shape 2"/>
          <p:cNvSpPr/>
          <p:nvPr/>
        </p:nvSpPr>
        <p:spPr>
          <a:xfrm>
            <a:off x="285750" y="942975"/>
            <a:ext cx="28575" cy="1107281"/>
          </a:xfrm>
          <a:prstGeom prst="rect">
            <a:avLst/>
          </a:prstGeom>
          <a:solidFill>
            <a:srgbClr val="1E88E5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1132284"/>
            <a:ext cx="125016" cy="1428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25078" y="1085850"/>
            <a:ext cx="253047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Decentralized Data Management </a:t>
            </a:r>
            <a:endParaRPr lang="en-US" sz="1238" dirty="0"/>
          </a:p>
        </p:txBody>
      </p:sp>
      <p:sp>
        <p:nvSpPr>
          <p:cNvPr id="8" name="Text 4"/>
          <p:cNvSpPr/>
          <p:nvPr/>
        </p:nvSpPr>
        <p:spPr>
          <a:xfrm>
            <a:off x="428625" y="1393031"/>
            <a:ext cx="385762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Each service owns its data and database. This eliminates shared databases, reduces coupling, and allows services to choose the most appropriate data storage technology for their needs. </a:t>
            </a:r>
            <a:endParaRPr lang="en-US" sz="837" dirty="0"/>
          </a:p>
        </p:txBody>
      </p:sp>
      <p:sp>
        <p:nvSpPr>
          <p:cNvPr id="9" name="Shape 5"/>
          <p:cNvSpPr/>
          <p:nvPr/>
        </p:nvSpPr>
        <p:spPr>
          <a:xfrm>
            <a:off x="285750" y="2228850"/>
            <a:ext cx="4143375" cy="1107281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10" name="Shape 6"/>
          <p:cNvSpPr/>
          <p:nvPr/>
        </p:nvSpPr>
        <p:spPr>
          <a:xfrm>
            <a:off x="285750" y="2228850"/>
            <a:ext cx="28575" cy="1107281"/>
          </a:xfrm>
          <a:prstGeom prst="rect">
            <a:avLst/>
          </a:prstGeom>
          <a:solidFill>
            <a:srgbClr val="1E88E5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2418159"/>
            <a:ext cx="107156" cy="14287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07219" y="2371725"/>
            <a:ext cx="122021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API-First Design </a:t>
            </a:r>
            <a:endParaRPr lang="en-US" sz="1238" dirty="0"/>
          </a:p>
        </p:txBody>
      </p:sp>
      <p:sp>
        <p:nvSpPr>
          <p:cNvPr id="13" name="Text 8"/>
          <p:cNvSpPr/>
          <p:nvPr/>
        </p:nvSpPr>
        <p:spPr>
          <a:xfrm>
            <a:off x="428625" y="2678906"/>
            <a:ext cx="385762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Services communicate through well-defined APIs, typically REST or messaging. APIs act as contracts between services, enabling independent development and technology choices. </a:t>
            </a:r>
            <a:endParaRPr lang="en-US" sz="837" dirty="0"/>
          </a:p>
        </p:txBody>
      </p:sp>
      <p:sp>
        <p:nvSpPr>
          <p:cNvPr id="14" name="Shape 9"/>
          <p:cNvSpPr/>
          <p:nvPr/>
        </p:nvSpPr>
        <p:spPr>
          <a:xfrm>
            <a:off x="285750" y="3514725"/>
            <a:ext cx="4143375" cy="1107281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15" name="Shape 10"/>
          <p:cNvSpPr/>
          <p:nvPr/>
        </p:nvSpPr>
        <p:spPr>
          <a:xfrm>
            <a:off x="285750" y="3514725"/>
            <a:ext cx="28575" cy="1107281"/>
          </a:xfrm>
          <a:prstGeom prst="rect">
            <a:avLst/>
          </a:prstGeom>
          <a:solidFill>
            <a:srgbClr val="1E88E5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25" y="3704034"/>
            <a:ext cx="142875" cy="14287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42938" y="3657600"/>
            <a:ext cx="208005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Fault Tolerance / Resilience </a:t>
            </a:r>
            <a:endParaRPr lang="en-US" sz="1238" dirty="0"/>
          </a:p>
        </p:txBody>
      </p:sp>
      <p:sp>
        <p:nvSpPr>
          <p:cNvPr id="18" name="Text 12"/>
          <p:cNvSpPr/>
          <p:nvPr/>
        </p:nvSpPr>
        <p:spPr>
          <a:xfrm>
            <a:off x="428625" y="3964781"/>
            <a:ext cx="385762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Services must handle failures gracefully using patterns like circuit breakers, retries, and timeouts. System should continue operating even when individual services fail. </a:t>
            </a:r>
            <a:endParaRPr lang="en-US" sz="837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0562" y="1253063"/>
            <a:ext cx="4396558" cy="2473065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5422937" y="4404121"/>
            <a:ext cx="289707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5757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Icons representing different microservices principles and patterns</a:t>
            </a:r>
            <a:endParaRPr lang="en-US" sz="732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1E88E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Microservices Communication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942975"/>
            <a:ext cx="4143375" cy="1107281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5" name="Shape 2"/>
          <p:cNvSpPr/>
          <p:nvPr/>
        </p:nvSpPr>
        <p:spPr>
          <a:xfrm>
            <a:off x="285750" y="942975"/>
            <a:ext cx="28575" cy="1107281"/>
          </a:xfrm>
          <a:prstGeom prst="rect">
            <a:avLst/>
          </a:prstGeom>
          <a:solidFill>
            <a:srgbClr val="1E88E5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1132284"/>
            <a:ext cx="142875" cy="1428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2938" y="1085850"/>
            <a:ext cx="232177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Synchronous vs Asynchronous </a:t>
            </a:r>
            <a:endParaRPr lang="en-US" sz="1238" dirty="0"/>
          </a:p>
        </p:txBody>
      </p:sp>
      <p:sp>
        <p:nvSpPr>
          <p:cNvPr id="8" name="Text 4"/>
          <p:cNvSpPr/>
          <p:nvPr/>
        </p:nvSpPr>
        <p:spPr>
          <a:xfrm>
            <a:off x="428625" y="1393031"/>
            <a:ext cx="385762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Synchronous communication (REST APIs) provides immediate responses but creates tight coupling. Asynchronous messaging (events, queues) enables loose coupling and better resilience. </a:t>
            </a:r>
            <a:endParaRPr lang="en-US" sz="837" dirty="0"/>
          </a:p>
        </p:txBody>
      </p:sp>
      <p:sp>
        <p:nvSpPr>
          <p:cNvPr id="9" name="Shape 5"/>
          <p:cNvSpPr/>
          <p:nvPr/>
        </p:nvSpPr>
        <p:spPr>
          <a:xfrm>
            <a:off x="285750" y="2228850"/>
            <a:ext cx="4143375" cy="1107281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10" name="Shape 6"/>
          <p:cNvSpPr/>
          <p:nvPr/>
        </p:nvSpPr>
        <p:spPr>
          <a:xfrm>
            <a:off x="285750" y="2228850"/>
            <a:ext cx="28575" cy="1107281"/>
          </a:xfrm>
          <a:prstGeom prst="rect">
            <a:avLst/>
          </a:prstGeom>
          <a:solidFill>
            <a:srgbClr val="1E88E5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2418159"/>
            <a:ext cx="160734" cy="14287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60797" y="2371725"/>
            <a:ext cx="158845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API Gateway Pattern </a:t>
            </a:r>
            <a:endParaRPr lang="en-US" sz="1238" dirty="0"/>
          </a:p>
        </p:txBody>
      </p:sp>
      <p:sp>
        <p:nvSpPr>
          <p:cNvPr id="13" name="Text 8"/>
          <p:cNvSpPr/>
          <p:nvPr/>
        </p:nvSpPr>
        <p:spPr>
          <a:xfrm>
            <a:off x="428625" y="2678906"/>
            <a:ext cx="385762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 single entry point that routes requests to appropriate microservices. Handles cross-cutting concerns like authentication, rate limiting, and request/response transformation. </a:t>
            </a:r>
            <a:endParaRPr lang="en-US" sz="837" dirty="0"/>
          </a:p>
        </p:txBody>
      </p:sp>
      <p:sp>
        <p:nvSpPr>
          <p:cNvPr id="14" name="Shape 9"/>
          <p:cNvSpPr/>
          <p:nvPr/>
        </p:nvSpPr>
        <p:spPr>
          <a:xfrm>
            <a:off x="285750" y="3514725"/>
            <a:ext cx="4143375" cy="1107281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15" name="Shape 10"/>
          <p:cNvSpPr/>
          <p:nvPr/>
        </p:nvSpPr>
        <p:spPr>
          <a:xfrm>
            <a:off x="285750" y="3514725"/>
            <a:ext cx="28575" cy="1107281"/>
          </a:xfrm>
          <a:prstGeom prst="rect">
            <a:avLst/>
          </a:prstGeom>
          <a:solidFill>
            <a:srgbClr val="1E88E5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25" y="3704034"/>
            <a:ext cx="142875" cy="14287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42938" y="3657600"/>
            <a:ext cx="133055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Service Discovery </a:t>
            </a:r>
            <a:endParaRPr lang="en-US" sz="1238" dirty="0"/>
          </a:p>
        </p:txBody>
      </p:sp>
      <p:sp>
        <p:nvSpPr>
          <p:cNvPr id="18" name="Text 12"/>
          <p:cNvSpPr/>
          <p:nvPr/>
        </p:nvSpPr>
        <p:spPr>
          <a:xfrm>
            <a:off x="428625" y="3964781"/>
            <a:ext cx="385762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Mechanism for services to find and communicate with each other dynamically. Essential for handling service instances that scale up/down or change locations. </a:t>
            </a:r>
            <a:endParaRPr lang="en-US" sz="837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2063" y="942975"/>
            <a:ext cx="3429000" cy="2286000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5325610" y="3300413"/>
            <a:ext cx="2921877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5757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Diagram showing communication patterns between microservices</a:t>
            </a:r>
            <a:endParaRPr lang="en-US" sz="732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1E88E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Deployment &amp; Scalability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942975"/>
            <a:ext cx="4143375" cy="1107281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5" name="Shape 2"/>
          <p:cNvSpPr/>
          <p:nvPr/>
        </p:nvSpPr>
        <p:spPr>
          <a:xfrm>
            <a:off x="285750" y="942975"/>
            <a:ext cx="28575" cy="1107281"/>
          </a:xfrm>
          <a:prstGeom prst="rect">
            <a:avLst/>
          </a:prstGeom>
          <a:solidFill>
            <a:srgbClr val="1E88E5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1132284"/>
            <a:ext cx="142875" cy="1428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2938" y="1085850"/>
            <a:ext cx="197192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Independent Deployment </a:t>
            </a:r>
            <a:endParaRPr lang="en-US" sz="1238" dirty="0"/>
          </a:p>
        </p:txBody>
      </p:sp>
      <p:sp>
        <p:nvSpPr>
          <p:cNvPr id="8" name="Text 4"/>
          <p:cNvSpPr/>
          <p:nvPr/>
        </p:nvSpPr>
        <p:spPr>
          <a:xfrm>
            <a:off x="428625" y="1393031"/>
            <a:ext cx="385762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Each service can be deployed independently without affecting other services. This enables faster release cycles and reduces deployment risks through smaller, focused changes. </a:t>
            </a:r>
            <a:endParaRPr lang="en-US" sz="837" dirty="0"/>
          </a:p>
        </p:txBody>
      </p:sp>
      <p:sp>
        <p:nvSpPr>
          <p:cNvPr id="9" name="Shape 5"/>
          <p:cNvSpPr/>
          <p:nvPr/>
        </p:nvSpPr>
        <p:spPr>
          <a:xfrm>
            <a:off x="285750" y="2228850"/>
            <a:ext cx="4143375" cy="1107281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10" name="Shape 6"/>
          <p:cNvSpPr/>
          <p:nvPr/>
        </p:nvSpPr>
        <p:spPr>
          <a:xfrm>
            <a:off x="285750" y="2228850"/>
            <a:ext cx="28575" cy="1107281"/>
          </a:xfrm>
          <a:prstGeom prst="rect">
            <a:avLst/>
          </a:prstGeom>
          <a:solidFill>
            <a:srgbClr val="1E88E5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2418159"/>
            <a:ext cx="178594" cy="14287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78656" y="2371725"/>
            <a:ext cx="127915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Containerization </a:t>
            </a:r>
            <a:endParaRPr lang="en-US" sz="1238" dirty="0"/>
          </a:p>
        </p:txBody>
      </p:sp>
      <p:sp>
        <p:nvSpPr>
          <p:cNvPr id="13" name="Text 8"/>
          <p:cNvSpPr/>
          <p:nvPr/>
        </p:nvSpPr>
        <p:spPr>
          <a:xfrm>
            <a:off x="428625" y="2678906"/>
            <a:ext cx="385762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Services are packaged in containers (Docker) ensuring consistent environments across development, testing, and production. Containers provide isolation and portability. </a:t>
            </a:r>
            <a:endParaRPr lang="en-US" sz="837" dirty="0"/>
          </a:p>
        </p:txBody>
      </p:sp>
      <p:sp>
        <p:nvSpPr>
          <p:cNvPr id="14" name="Shape 9"/>
          <p:cNvSpPr/>
          <p:nvPr/>
        </p:nvSpPr>
        <p:spPr>
          <a:xfrm>
            <a:off x="285750" y="3514725"/>
            <a:ext cx="4143375" cy="1107281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15" name="Shape 10"/>
          <p:cNvSpPr/>
          <p:nvPr/>
        </p:nvSpPr>
        <p:spPr>
          <a:xfrm>
            <a:off x="285750" y="3514725"/>
            <a:ext cx="28575" cy="1107281"/>
          </a:xfrm>
          <a:prstGeom prst="rect">
            <a:avLst/>
          </a:prstGeom>
          <a:solidFill>
            <a:srgbClr val="1E88E5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25" y="3704034"/>
            <a:ext cx="125016" cy="14287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25078" y="3657600"/>
            <a:ext cx="139169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Horizontal Scaling </a:t>
            </a:r>
            <a:endParaRPr lang="en-US" sz="1238" dirty="0"/>
          </a:p>
        </p:txBody>
      </p:sp>
      <p:sp>
        <p:nvSpPr>
          <p:cNvPr id="18" name="Text 12"/>
          <p:cNvSpPr/>
          <p:nvPr/>
        </p:nvSpPr>
        <p:spPr>
          <a:xfrm>
            <a:off x="428625" y="3964781"/>
            <a:ext cx="385762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Services can be scaled independently by adding more instances based on demand. Load balancers distribute traffic across multiple service instances for optimal performance. </a:t>
            </a:r>
            <a:endParaRPr lang="en-US" sz="837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2063" y="942975"/>
            <a:ext cx="3429000" cy="2286000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5252498" y="3300413"/>
            <a:ext cx="306810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5757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Microservices deployment architecture with multiple service instances</a:t>
            </a:r>
            <a:endParaRPr lang="en-US" sz="732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1E88E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Monitoring &amp; Management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942975"/>
            <a:ext cx="4143375" cy="1107281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5" name="Shape 2"/>
          <p:cNvSpPr/>
          <p:nvPr/>
        </p:nvSpPr>
        <p:spPr>
          <a:xfrm>
            <a:off x="285750" y="942975"/>
            <a:ext cx="28575" cy="1107281"/>
          </a:xfrm>
          <a:prstGeom prst="rect">
            <a:avLst/>
          </a:prstGeom>
          <a:solidFill>
            <a:srgbClr val="1E88E5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1132284"/>
            <a:ext cx="107156" cy="1428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7219" y="1085850"/>
            <a:ext cx="153345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Distributed Logging </a:t>
            </a:r>
            <a:endParaRPr lang="en-US" sz="1238" dirty="0"/>
          </a:p>
        </p:txBody>
      </p:sp>
      <p:sp>
        <p:nvSpPr>
          <p:cNvPr id="8" name="Text 4"/>
          <p:cNvSpPr/>
          <p:nvPr/>
        </p:nvSpPr>
        <p:spPr>
          <a:xfrm>
            <a:off x="428625" y="1393031"/>
            <a:ext cx="385762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Centralized log aggregation from all services using tools like ELK Stack or Fluentd. Correlation IDs help trace requests across multiple services for debugging. </a:t>
            </a:r>
            <a:endParaRPr lang="en-US" sz="837" dirty="0"/>
          </a:p>
        </p:txBody>
      </p:sp>
      <p:sp>
        <p:nvSpPr>
          <p:cNvPr id="9" name="Shape 5"/>
          <p:cNvSpPr/>
          <p:nvPr/>
        </p:nvSpPr>
        <p:spPr>
          <a:xfrm>
            <a:off x="285750" y="2228850"/>
            <a:ext cx="4143375" cy="1107281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10" name="Shape 6"/>
          <p:cNvSpPr/>
          <p:nvPr/>
        </p:nvSpPr>
        <p:spPr>
          <a:xfrm>
            <a:off x="285750" y="2228850"/>
            <a:ext cx="28575" cy="1107281"/>
          </a:xfrm>
          <a:prstGeom prst="rect">
            <a:avLst/>
          </a:prstGeom>
          <a:solidFill>
            <a:srgbClr val="1E88E5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2418159"/>
            <a:ext cx="142875" cy="14287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42938" y="2371725"/>
            <a:ext cx="177265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Centralized Monitoring </a:t>
            </a:r>
            <a:endParaRPr lang="en-US" sz="1238" dirty="0"/>
          </a:p>
        </p:txBody>
      </p:sp>
      <p:sp>
        <p:nvSpPr>
          <p:cNvPr id="13" name="Text 8"/>
          <p:cNvSpPr/>
          <p:nvPr/>
        </p:nvSpPr>
        <p:spPr>
          <a:xfrm>
            <a:off x="428625" y="2678906"/>
            <a:ext cx="385762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Health checks, performance metrics, and alerting using tools like Prometheus, Grafana, or New Relic. Monitor service dependencies and system-wide performance. </a:t>
            </a:r>
            <a:endParaRPr lang="en-US" sz="837" dirty="0"/>
          </a:p>
        </p:txBody>
      </p:sp>
      <p:sp>
        <p:nvSpPr>
          <p:cNvPr id="14" name="Shape 9"/>
          <p:cNvSpPr/>
          <p:nvPr/>
        </p:nvSpPr>
        <p:spPr>
          <a:xfrm>
            <a:off x="285750" y="3514725"/>
            <a:ext cx="4143375" cy="1107281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15" name="Shape 10"/>
          <p:cNvSpPr/>
          <p:nvPr/>
        </p:nvSpPr>
        <p:spPr>
          <a:xfrm>
            <a:off x="285750" y="3514725"/>
            <a:ext cx="28575" cy="1107281"/>
          </a:xfrm>
          <a:prstGeom prst="rect">
            <a:avLst/>
          </a:prstGeom>
          <a:solidFill>
            <a:srgbClr val="1E88E5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25" y="3704034"/>
            <a:ext cx="142875" cy="14287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42938" y="3657600"/>
            <a:ext cx="122384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Circuit Breakers </a:t>
            </a:r>
            <a:endParaRPr lang="en-US" sz="1238" dirty="0"/>
          </a:p>
        </p:txBody>
      </p:sp>
      <p:sp>
        <p:nvSpPr>
          <p:cNvPr id="18" name="Text 12"/>
          <p:cNvSpPr/>
          <p:nvPr/>
        </p:nvSpPr>
        <p:spPr>
          <a:xfrm>
            <a:off x="428625" y="3964781"/>
            <a:ext cx="385762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Prevent cascade failures by automatically stopping calls to failing services. Implements fail-fast behavior and graceful degradation when services are unavailable. </a:t>
            </a:r>
            <a:endParaRPr lang="en-US" sz="837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2063" y="942975"/>
            <a:ext cx="3429000" cy="2143125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5198697" y="3157538"/>
            <a:ext cx="317570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5757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Monitoring and management components in microservices architecture</a:t>
            </a:r>
            <a:endParaRPr lang="en-US" sz="732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1E88E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Best Practices &amp; Challenges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942975"/>
            <a:ext cx="4143375" cy="1107281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5" name="Shape 2"/>
          <p:cNvSpPr/>
          <p:nvPr/>
        </p:nvSpPr>
        <p:spPr>
          <a:xfrm>
            <a:off x="285750" y="942975"/>
            <a:ext cx="28575" cy="1107281"/>
          </a:xfrm>
          <a:prstGeom prst="rect">
            <a:avLst/>
          </a:prstGeom>
          <a:solidFill>
            <a:srgbClr val="1E88E5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1132284"/>
            <a:ext cx="142875" cy="1428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2938" y="1085850"/>
            <a:ext cx="205899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When to Use Microservices </a:t>
            </a:r>
            <a:endParaRPr lang="en-US" sz="1238" dirty="0"/>
          </a:p>
        </p:txBody>
      </p:sp>
      <p:sp>
        <p:nvSpPr>
          <p:cNvPr id="8" name="Text 4"/>
          <p:cNvSpPr/>
          <p:nvPr/>
        </p:nvSpPr>
        <p:spPr>
          <a:xfrm>
            <a:off x="428625" y="1393031"/>
            <a:ext cx="385762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Suitable for complex applications with multiple teams, need for independent scaling, and organizational readiness for distributed systems complexity. </a:t>
            </a:r>
            <a:endParaRPr lang="en-US" sz="837" dirty="0"/>
          </a:p>
        </p:txBody>
      </p:sp>
      <p:sp>
        <p:nvSpPr>
          <p:cNvPr id="9" name="Shape 5"/>
          <p:cNvSpPr/>
          <p:nvPr/>
        </p:nvSpPr>
        <p:spPr>
          <a:xfrm>
            <a:off x="285750" y="2228850"/>
            <a:ext cx="4143375" cy="1107281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10" name="Shape 6"/>
          <p:cNvSpPr/>
          <p:nvPr/>
        </p:nvSpPr>
        <p:spPr>
          <a:xfrm>
            <a:off x="285750" y="2228850"/>
            <a:ext cx="28575" cy="1107281"/>
          </a:xfrm>
          <a:prstGeom prst="rect">
            <a:avLst/>
          </a:prstGeom>
          <a:solidFill>
            <a:srgbClr val="1E88E5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2418159"/>
            <a:ext cx="142875" cy="14287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42938" y="2371725"/>
            <a:ext cx="126170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Common Pitfalls </a:t>
            </a:r>
            <a:endParaRPr lang="en-US" sz="1238" dirty="0"/>
          </a:p>
        </p:txBody>
      </p:sp>
      <p:sp>
        <p:nvSpPr>
          <p:cNvPr id="13" name="Text 8"/>
          <p:cNvSpPr/>
          <p:nvPr/>
        </p:nvSpPr>
        <p:spPr>
          <a:xfrm>
            <a:off x="428625" y="2678906"/>
            <a:ext cx="385762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Distributed system complexity, data consistency challenges, network latency issues, and over-decomposition leading to too many small services. </a:t>
            </a:r>
            <a:endParaRPr lang="en-US" sz="837" dirty="0"/>
          </a:p>
        </p:txBody>
      </p:sp>
      <p:sp>
        <p:nvSpPr>
          <p:cNvPr id="14" name="Shape 9"/>
          <p:cNvSpPr/>
          <p:nvPr/>
        </p:nvSpPr>
        <p:spPr>
          <a:xfrm>
            <a:off x="285750" y="3514725"/>
            <a:ext cx="4143375" cy="1107281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15" name="Shape 10"/>
          <p:cNvSpPr/>
          <p:nvPr/>
        </p:nvSpPr>
        <p:spPr>
          <a:xfrm>
            <a:off x="285750" y="3514725"/>
            <a:ext cx="28575" cy="1107281"/>
          </a:xfrm>
          <a:prstGeom prst="rect">
            <a:avLst/>
          </a:prstGeom>
          <a:solidFill>
            <a:srgbClr val="1E88E5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25" y="3704034"/>
            <a:ext cx="178594" cy="14287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78656" y="3657600"/>
            <a:ext cx="21338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Implementation Challenges </a:t>
            </a:r>
            <a:endParaRPr lang="en-US" sz="1238" dirty="0"/>
          </a:p>
        </p:txBody>
      </p:sp>
      <p:sp>
        <p:nvSpPr>
          <p:cNvPr id="18" name="Text 12"/>
          <p:cNvSpPr/>
          <p:nvPr/>
        </p:nvSpPr>
        <p:spPr>
          <a:xfrm>
            <a:off x="428625" y="3964781"/>
            <a:ext cx="385762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Requires robust DevOps practices, monitoring infrastructure, team coordination, and expertise in distributed systems patterns and technologies. </a:t>
            </a:r>
            <a:endParaRPr lang="en-US" sz="837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2063" y="942975"/>
            <a:ext cx="3429000" cy="2286000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5372463" y="3300413"/>
            <a:ext cx="2828172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5757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Microservices best practices and implementation considerations</a:t>
            </a:r>
            <a:endParaRPr lang="en-US" sz="732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9105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1E88E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Summary &amp; Conclusion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932259"/>
            <a:ext cx="142875" cy="1428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0063" y="885825"/>
            <a:ext cx="156785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Key Principles Recap </a:t>
            </a:r>
            <a:endParaRPr lang="en-US" sz="1238" dirty="0"/>
          </a:p>
        </p:txBody>
      </p:sp>
      <p:sp>
        <p:nvSpPr>
          <p:cNvPr id="6" name="Shape 2"/>
          <p:cNvSpPr/>
          <p:nvPr/>
        </p:nvSpPr>
        <p:spPr>
          <a:xfrm>
            <a:off x="285750" y="1207294"/>
            <a:ext cx="4143375" cy="762902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7" name="Shape 3"/>
          <p:cNvSpPr/>
          <p:nvPr/>
        </p:nvSpPr>
        <p:spPr>
          <a:xfrm>
            <a:off x="285750" y="1207294"/>
            <a:ext cx="21431" cy="762902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8" name="Text 4"/>
          <p:cNvSpPr/>
          <p:nvPr/>
        </p:nvSpPr>
        <p:spPr>
          <a:xfrm>
            <a:off x="285750" y="1207294"/>
            <a:ext cx="4143375" cy="762902"/>
          </a:xfrm>
          <a:prstGeom prst="rect">
            <a:avLst/>
          </a:prstGeom>
          <a:noFill/>
          <a:ln/>
        </p:spPr>
        <p:txBody>
          <a:bodyPr wrap="square" lIns="170053" tIns="127508" rIns="170053" bIns="127508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Autonomy, Single Responsibility, Loose Coupling, Decentralized Data Management, API-First Design, and Fault Tolerance form the foundation of successful microservices architecture. </a:t>
            </a:r>
            <a:endParaRPr lang="en-US" sz="837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195224"/>
            <a:ext cx="142875" cy="1428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00063" y="2148790"/>
            <a:ext cx="106338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Future Trends </a:t>
            </a:r>
            <a:endParaRPr lang="en-US" sz="1238" dirty="0"/>
          </a:p>
        </p:txBody>
      </p:sp>
      <p:sp>
        <p:nvSpPr>
          <p:cNvPr id="11" name="Shape 6"/>
          <p:cNvSpPr/>
          <p:nvPr/>
        </p:nvSpPr>
        <p:spPr>
          <a:xfrm>
            <a:off x="285750" y="2470259"/>
            <a:ext cx="4143375" cy="762902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12" name="Shape 7"/>
          <p:cNvSpPr/>
          <p:nvPr/>
        </p:nvSpPr>
        <p:spPr>
          <a:xfrm>
            <a:off x="285750" y="2470259"/>
            <a:ext cx="21431" cy="762902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13" name="Text 8"/>
          <p:cNvSpPr/>
          <p:nvPr/>
        </p:nvSpPr>
        <p:spPr>
          <a:xfrm>
            <a:off x="285750" y="2470259"/>
            <a:ext cx="4143375" cy="762902"/>
          </a:xfrm>
          <a:prstGeom prst="rect">
            <a:avLst/>
          </a:prstGeom>
          <a:noFill/>
          <a:ln/>
        </p:spPr>
        <p:txBody>
          <a:bodyPr wrap="square" lIns="170053" tIns="127508" rIns="170053" bIns="127508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Serverless microservices, service mesh adoption, AI-driven monitoring, and cloud-native technologies will continue to shape microservices evolution. </a:t>
            </a:r>
            <a:endParaRPr lang="en-US" sz="837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458189"/>
            <a:ext cx="107156" cy="14287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464344" y="3411755"/>
            <a:ext cx="114807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Key Takeaways </a:t>
            </a:r>
            <a:endParaRPr lang="en-US" sz="1238" dirty="0"/>
          </a:p>
        </p:txBody>
      </p:sp>
      <p:sp>
        <p:nvSpPr>
          <p:cNvPr id="16" name="Shape 10"/>
          <p:cNvSpPr/>
          <p:nvPr/>
        </p:nvSpPr>
        <p:spPr>
          <a:xfrm>
            <a:off x="285750" y="3733223"/>
            <a:ext cx="4143375" cy="762902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17" name="Shape 11"/>
          <p:cNvSpPr/>
          <p:nvPr/>
        </p:nvSpPr>
        <p:spPr>
          <a:xfrm>
            <a:off x="285750" y="3733223"/>
            <a:ext cx="21431" cy="762902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18" name="Text 12"/>
          <p:cNvSpPr/>
          <p:nvPr/>
        </p:nvSpPr>
        <p:spPr>
          <a:xfrm>
            <a:off x="285750" y="3733223"/>
            <a:ext cx="4143375" cy="762902"/>
          </a:xfrm>
          <a:prstGeom prst="rect">
            <a:avLst/>
          </a:prstGeom>
          <a:noFill/>
          <a:ln/>
        </p:spPr>
        <p:txBody>
          <a:bodyPr wrap="square" lIns="170053" tIns="127508" rIns="170053" bIns="127508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Start small, invest in DevOps practices, prioritize monitoring, embrace automation, and ensure organizational readiness before adopting microservices. </a:t>
            </a:r>
            <a:endParaRPr lang="en-US" sz="837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2063" y="885825"/>
            <a:ext cx="3429000" cy="2143125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5820287" y="3100388"/>
            <a:ext cx="1932552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5757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Complete microservices ecosystem overview</a:t>
            </a:r>
            <a:endParaRPr lang="en-US" sz="732" dirty="0"/>
          </a:p>
        </p:txBody>
      </p:sp>
      <p:sp>
        <p:nvSpPr>
          <p:cNvPr id="21" name="Shape 14"/>
          <p:cNvSpPr/>
          <p:nvPr/>
        </p:nvSpPr>
        <p:spPr>
          <a:xfrm>
            <a:off x="285750" y="4817594"/>
            <a:ext cx="8572500" cy="807244"/>
          </a:xfrm>
          <a:prstGeom prst="rect">
            <a:avLst/>
          </a:prstGeom>
          <a:solidFill>
            <a:srgbClr val="1976D2"/>
          </a:solidFill>
          <a:ln/>
        </p:spPr>
      </p:sp>
      <p:sp>
        <p:nvSpPr>
          <p:cNvPr id="22" name="Text 15"/>
          <p:cNvSpPr/>
          <p:nvPr/>
        </p:nvSpPr>
        <p:spPr>
          <a:xfrm>
            <a:off x="428625" y="4960469"/>
            <a:ext cx="82867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Thank You!</a:t>
            </a:r>
            <a:endParaRPr lang="en-US" sz="1350" dirty="0"/>
          </a:p>
        </p:txBody>
      </p:sp>
      <p:sp>
        <p:nvSpPr>
          <p:cNvPr id="23" name="Text 16"/>
          <p:cNvSpPr/>
          <p:nvPr/>
        </p:nvSpPr>
        <p:spPr>
          <a:xfrm>
            <a:off x="428625" y="5289082"/>
            <a:ext cx="82867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Questions &amp; Discussion</a:t>
            </a:r>
            <a:endParaRPr lang="en-US" sz="942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782</Words>
  <Application>Microsoft Office PowerPoint</Application>
  <PresentationFormat>On-screen Show (16:9)</PresentationFormat>
  <Paragraphs>87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Noto Sans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Ghulam Shabbir</cp:lastModifiedBy>
  <cp:revision>3</cp:revision>
  <dcterms:created xsi:type="dcterms:W3CDTF">2025-08-18T07:35:23Z</dcterms:created>
  <dcterms:modified xsi:type="dcterms:W3CDTF">2025-08-26T13:23:11Z</dcterms:modified>
</cp:coreProperties>
</file>